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684218-93AE-4633-AE1B-EFA0D6C366B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2BCAF242-0698-4E3B-ADF0-BEE4230CA354}">
      <dgm:prSet phldrT="[Text]"/>
      <dgm:spPr/>
      <dgm:t>
        <a:bodyPr/>
        <a:lstStyle/>
        <a:p>
          <a:r>
            <a:rPr lang="en-AU" dirty="0" smtClean="0"/>
            <a:t>1. Contribution to Economic Growth</a:t>
          </a:r>
          <a:endParaRPr lang="en-AU" dirty="0"/>
        </a:p>
      </dgm:t>
    </dgm:pt>
    <dgm:pt modelId="{F27ED83B-2D35-45CD-A4D0-64183ACEF1C5}" type="parTrans" cxnId="{201B3F04-230A-4EDF-B86D-F64C48E50E04}">
      <dgm:prSet/>
      <dgm:spPr/>
      <dgm:t>
        <a:bodyPr/>
        <a:lstStyle/>
        <a:p>
          <a:endParaRPr lang="en-AU"/>
        </a:p>
      </dgm:t>
    </dgm:pt>
    <dgm:pt modelId="{7714E872-AD91-4C01-A287-F7D972E3DEB9}" type="sibTrans" cxnId="{201B3F04-230A-4EDF-B86D-F64C48E50E04}">
      <dgm:prSet/>
      <dgm:spPr/>
      <dgm:t>
        <a:bodyPr/>
        <a:lstStyle/>
        <a:p>
          <a:endParaRPr lang="en-AU"/>
        </a:p>
      </dgm:t>
    </dgm:pt>
    <dgm:pt modelId="{AF30C094-C5BF-49F8-8A51-C96E3BFB1879}">
      <dgm:prSet phldrT="[Text]"/>
      <dgm:spPr/>
      <dgm:t>
        <a:bodyPr/>
        <a:lstStyle/>
        <a:p>
          <a:r>
            <a:rPr lang="en-AU" dirty="0" smtClean="0"/>
            <a:t>2. Contribution to Employment</a:t>
          </a:r>
          <a:endParaRPr lang="en-AU" dirty="0"/>
        </a:p>
      </dgm:t>
    </dgm:pt>
    <dgm:pt modelId="{EE771011-638A-48F6-AD8E-9E6A3BF0021A}" type="parTrans" cxnId="{41FECB70-89B8-4CFD-A74B-57FB91ED9801}">
      <dgm:prSet/>
      <dgm:spPr/>
      <dgm:t>
        <a:bodyPr/>
        <a:lstStyle/>
        <a:p>
          <a:endParaRPr lang="en-AU"/>
        </a:p>
      </dgm:t>
    </dgm:pt>
    <dgm:pt modelId="{D67193F6-854F-4F00-A95D-716227194B18}" type="sibTrans" cxnId="{41FECB70-89B8-4CFD-A74B-57FB91ED9801}">
      <dgm:prSet/>
      <dgm:spPr/>
      <dgm:t>
        <a:bodyPr/>
        <a:lstStyle/>
        <a:p>
          <a:endParaRPr lang="en-AU"/>
        </a:p>
      </dgm:t>
    </dgm:pt>
    <dgm:pt modelId="{DADF0997-14D7-44B4-8B73-31D6B6C6AC24}">
      <dgm:prSet phldrT="[Text]"/>
      <dgm:spPr/>
      <dgm:t>
        <a:bodyPr/>
        <a:lstStyle/>
        <a:p>
          <a:r>
            <a:rPr lang="en-AU" dirty="0" smtClean="0"/>
            <a:t>5. Contribution to Infrastructure Growth</a:t>
          </a:r>
          <a:endParaRPr lang="en-AU" dirty="0"/>
        </a:p>
      </dgm:t>
    </dgm:pt>
    <dgm:pt modelId="{C5513E56-347C-4FE4-95FF-012EA3FDAF68}" type="parTrans" cxnId="{2B711BBC-206B-4708-9A6F-11257F023082}">
      <dgm:prSet/>
      <dgm:spPr/>
      <dgm:t>
        <a:bodyPr/>
        <a:lstStyle/>
        <a:p>
          <a:endParaRPr lang="en-AU"/>
        </a:p>
      </dgm:t>
    </dgm:pt>
    <dgm:pt modelId="{BFD02B5F-7FE2-40BA-B188-F3F78C62A4C8}" type="sibTrans" cxnId="{2B711BBC-206B-4708-9A6F-11257F023082}">
      <dgm:prSet/>
      <dgm:spPr/>
      <dgm:t>
        <a:bodyPr/>
        <a:lstStyle/>
        <a:p>
          <a:endParaRPr lang="en-AU"/>
        </a:p>
      </dgm:t>
    </dgm:pt>
    <dgm:pt modelId="{AAF3AE3A-3228-4400-A026-B9B816714D9C}">
      <dgm:prSet phldrT="[Text]"/>
      <dgm:spPr/>
      <dgm:t>
        <a:bodyPr/>
        <a:lstStyle/>
        <a:p>
          <a:r>
            <a:rPr lang="en-AU" dirty="0" smtClean="0"/>
            <a:t>3. Contribution to Exports</a:t>
          </a:r>
          <a:endParaRPr lang="en-AU" dirty="0"/>
        </a:p>
      </dgm:t>
    </dgm:pt>
    <dgm:pt modelId="{B8E5DFC5-0D4B-4AAD-9BBB-ADF97D810DA5}" type="parTrans" cxnId="{C75848FA-77E1-45F0-BAB7-E15D1D939B64}">
      <dgm:prSet/>
      <dgm:spPr/>
      <dgm:t>
        <a:bodyPr/>
        <a:lstStyle/>
        <a:p>
          <a:endParaRPr lang="en-AU"/>
        </a:p>
      </dgm:t>
    </dgm:pt>
    <dgm:pt modelId="{E4CDD6F6-65C2-4E56-A387-5E1B51E36F3F}" type="sibTrans" cxnId="{C75848FA-77E1-45F0-BAB7-E15D1D939B64}">
      <dgm:prSet/>
      <dgm:spPr/>
      <dgm:t>
        <a:bodyPr/>
        <a:lstStyle/>
        <a:p>
          <a:endParaRPr lang="en-AU"/>
        </a:p>
      </dgm:t>
    </dgm:pt>
    <dgm:pt modelId="{C5D18014-8EDB-499D-B3AF-D0B9A21C0EAD}">
      <dgm:prSet phldrT="[Text]"/>
      <dgm:spPr/>
      <dgm:t>
        <a:bodyPr/>
        <a:lstStyle/>
        <a:p>
          <a:r>
            <a:rPr lang="en-AU" dirty="0" smtClean="0"/>
            <a:t>4. Contribution to Research and Development</a:t>
          </a:r>
          <a:endParaRPr lang="en-AU" dirty="0"/>
        </a:p>
      </dgm:t>
    </dgm:pt>
    <dgm:pt modelId="{B6E1FFD8-27AF-4114-A978-5ED0536FCACF}" type="parTrans" cxnId="{B40AB587-8F0E-4552-994C-DC802C00B35F}">
      <dgm:prSet/>
      <dgm:spPr/>
      <dgm:t>
        <a:bodyPr/>
        <a:lstStyle/>
        <a:p>
          <a:endParaRPr lang="en-AU"/>
        </a:p>
      </dgm:t>
    </dgm:pt>
    <dgm:pt modelId="{9ABC53B5-F55E-4A81-AA3F-E9E03FE9490C}" type="sibTrans" cxnId="{B40AB587-8F0E-4552-994C-DC802C00B35F}">
      <dgm:prSet/>
      <dgm:spPr/>
      <dgm:t>
        <a:bodyPr/>
        <a:lstStyle/>
        <a:p>
          <a:endParaRPr lang="en-AU"/>
        </a:p>
      </dgm:t>
    </dgm:pt>
    <dgm:pt modelId="{E2732F8B-BECD-4566-81F3-D250489F18C6}" type="pres">
      <dgm:prSet presAssocID="{CB684218-93AE-4633-AE1B-EFA0D6C366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675689E-71DC-40DB-B838-B919659DD6D5}" type="pres">
      <dgm:prSet presAssocID="{2BCAF242-0698-4E3B-ADF0-BEE4230CA35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CD8F9BC-5EC1-403A-9975-AB7BABE9467B}" type="pres">
      <dgm:prSet presAssocID="{7714E872-AD91-4C01-A287-F7D972E3DEB9}" presName="sibTrans" presStyleCnt="0"/>
      <dgm:spPr/>
    </dgm:pt>
    <dgm:pt modelId="{375833C9-D4BD-4226-AF11-1BFBB268187A}" type="pres">
      <dgm:prSet presAssocID="{AF30C094-C5BF-49F8-8A51-C96E3BFB187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E4E2B9B-BFB3-4757-A417-0986B42131B1}" type="pres">
      <dgm:prSet presAssocID="{D67193F6-854F-4F00-A95D-716227194B18}" presName="sibTrans" presStyleCnt="0"/>
      <dgm:spPr/>
    </dgm:pt>
    <dgm:pt modelId="{CF414EA3-E516-44CC-9D69-036231C02198}" type="pres">
      <dgm:prSet presAssocID="{AAF3AE3A-3228-4400-A026-B9B816714D9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3923387-969A-46FB-9B2A-81646F884C1D}" type="pres">
      <dgm:prSet presAssocID="{E4CDD6F6-65C2-4E56-A387-5E1B51E36F3F}" presName="sibTrans" presStyleCnt="0"/>
      <dgm:spPr/>
    </dgm:pt>
    <dgm:pt modelId="{992E7302-34C7-4D76-A5E4-1A6B088FD82F}" type="pres">
      <dgm:prSet presAssocID="{C5D18014-8EDB-499D-B3AF-D0B9A21C0EA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E6913BF-F8C9-474E-A46C-7AAE5641BABD}" type="pres">
      <dgm:prSet presAssocID="{9ABC53B5-F55E-4A81-AA3F-E9E03FE9490C}" presName="sibTrans" presStyleCnt="0"/>
      <dgm:spPr/>
    </dgm:pt>
    <dgm:pt modelId="{576B879E-9ECE-4D01-A3F7-857C04300D26}" type="pres">
      <dgm:prSet presAssocID="{DADF0997-14D7-44B4-8B73-31D6B6C6AC2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6BA55D0-EBF1-4EAE-9840-F727863037FD}" type="presOf" srcId="{C5D18014-8EDB-499D-B3AF-D0B9A21C0EAD}" destId="{992E7302-34C7-4D76-A5E4-1A6B088FD82F}" srcOrd="0" destOrd="0" presId="urn:microsoft.com/office/officeart/2005/8/layout/default"/>
    <dgm:cxn modelId="{4D5F68B6-0594-4308-A3EA-C57BF605D866}" type="presOf" srcId="{DADF0997-14D7-44B4-8B73-31D6B6C6AC24}" destId="{576B879E-9ECE-4D01-A3F7-857C04300D26}" srcOrd="0" destOrd="0" presId="urn:microsoft.com/office/officeart/2005/8/layout/default"/>
    <dgm:cxn modelId="{41FECB70-89B8-4CFD-A74B-57FB91ED9801}" srcId="{CB684218-93AE-4633-AE1B-EFA0D6C366B6}" destId="{AF30C094-C5BF-49F8-8A51-C96E3BFB1879}" srcOrd="1" destOrd="0" parTransId="{EE771011-638A-48F6-AD8E-9E6A3BF0021A}" sibTransId="{D67193F6-854F-4F00-A95D-716227194B18}"/>
    <dgm:cxn modelId="{C75848FA-77E1-45F0-BAB7-E15D1D939B64}" srcId="{CB684218-93AE-4633-AE1B-EFA0D6C366B6}" destId="{AAF3AE3A-3228-4400-A026-B9B816714D9C}" srcOrd="2" destOrd="0" parTransId="{B8E5DFC5-0D4B-4AAD-9BBB-ADF97D810DA5}" sibTransId="{E4CDD6F6-65C2-4E56-A387-5E1B51E36F3F}"/>
    <dgm:cxn modelId="{2B711BBC-206B-4708-9A6F-11257F023082}" srcId="{CB684218-93AE-4633-AE1B-EFA0D6C366B6}" destId="{DADF0997-14D7-44B4-8B73-31D6B6C6AC24}" srcOrd="4" destOrd="0" parTransId="{C5513E56-347C-4FE4-95FF-012EA3FDAF68}" sibTransId="{BFD02B5F-7FE2-40BA-B188-F3F78C62A4C8}"/>
    <dgm:cxn modelId="{F65867CB-D815-46C8-9FC8-FD1C0FB01CEE}" type="presOf" srcId="{2BCAF242-0698-4E3B-ADF0-BEE4230CA354}" destId="{F675689E-71DC-40DB-B838-B919659DD6D5}" srcOrd="0" destOrd="0" presId="urn:microsoft.com/office/officeart/2005/8/layout/default"/>
    <dgm:cxn modelId="{201B3F04-230A-4EDF-B86D-F64C48E50E04}" srcId="{CB684218-93AE-4633-AE1B-EFA0D6C366B6}" destId="{2BCAF242-0698-4E3B-ADF0-BEE4230CA354}" srcOrd="0" destOrd="0" parTransId="{F27ED83B-2D35-45CD-A4D0-64183ACEF1C5}" sibTransId="{7714E872-AD91-4C01-A287-F7D972E3DEB9}"/>
    <dgm:cxn modelId="{7D3FBBB5-00DE-487F-B6CA-897CBA9AC51E}" type="presOf" srcId="{AF30C094-C5BF-49F8-8A51-C96E3BFB1879}" destId="{375833C9-D4BD-4226-AF11-1BFBB268187A}" srcOrd="0" destOrd="0" presId="urn:microsoft.com/office/officeart/2005/8/layout/default"/>
    <dgm:cxn modelId="{C8F0BDBF-D789-437A-A630-BEBD6D42BDFA}" type="presOf" srcId="{CB684218-93AE-4633-AE1B-EFA0D6C366B6}" destId="{E2732F8B-BECD-4566-81F3-D250489F18C6}" srcOrd="0" destOrd="0" presId="urn:microsoft.com/office/officeart/2005/8/layout/default"/>
    <dgm:cxn modelId="{B40AB587-8F0E-4552-994C-DC802C00B35F}" srcId="{CB684218-93AE-4633-AE1B-EFA0D6C366B6}" destId="{C5D18014-8EDB-499D-B3AF-D0B9A21C0EAD}" srcOrd="3" destOrd="0" parTransId="{B6E1FFD8-27AF-4114-A978-5ED0536FCACF}" sibTransId="{9ABC53B5-F55E-4A81-AA3F-E9E03FE9490C}"/>
    <dgm:cxn modelId="{1B843ACD-7E25-437E-B051-8E370378B6B7}" type="presOf" srcId="{AAF3AE3A-3228-4400-A026-B9B816714D9C}" destId="{CF414EA3-E516-44CC-9D69-036231C02198}" srcOrd="0" destOrd="0" presId="urn:microsoft.com/office/officeart/2005/8/layout/default"/>
    <dgm:cxn modelId="{869185F1-347A-40DE-BC93-D6154FBCD442}" type="presParOf" srcId="{E2732F8B-BECD-4566-81F3-D250489F18C6}" destId="{F675689E-71DC-40DB-B838-B919659DD6D5}" srcOrd="0" destOrd="0" presId="urn:microsoft.com/office/officeart/2005/8/layout/default"/>
    <dgm:cxn modelId="{2BA38903-08B9-49CF-8892-42E81EF83469}" type="presParOf" srcId="{E2732F8B-BECD-4566-81F3-D250489F18C6}" destId="{DCD8F9BC-5EC1-403A-9975-AB7BABE9467B}" srcOrd="1" destOrd="0" presId="urn:microsoft.com/office/officeart/2005/8/layout/default"/>
    <dgm:cxn modelId="{D47B0429-1D0E-4950-B207-0EF120C5175D}" type="presParOf" srcId="{E2732F8B-BECD-4566-81F3-D250489F18C6}" destId="{375833C9-D4BD-4226-AF11-1BFBB268187A}" srcOrd="2" destOrd="0" presId="urn:microsoft.com/office/officeart/2005/8/layout/default"/>
    <dgm:cxn modelId="{EFDA202C-1C8F-46CE-8A2E-A0F5C300D71F}" type="presParOf" srcId="{E2732F8B-BECD-4566-81F3-D250489F18C6}" destId="{FE4E2B9B-BFB3-4757-A417-0986B42131B1}" srcOrd="3" destOrd="0" presId="urn:microsoft.com/office/officeart/2005/8/layout/default"/>
    <dgm:cxn modelId="{AEB6A26A-6444-4F9D-B5A4-2E57E9D989AC}" type="presParOf" srcId="{E2732F8B-BECD-4566-81F3-D250489F18C6}" destId="{CF414EA3-E516-44CC-9D69-036231C02198}" srcOrd="4" destOrd="0" presId="urn:microsoft.com/office/officeart/2005/8/layout/default"/>
    <dgm:cxn modelId="{5DAEB8D4-9020-4DFD-B98A-9A77CAAA3452}" type="presParOf" srcId="{E2732F8B-BECD-4566-81F3-D250489F18C6}" destId="{13923387-969A-46FB-9B2A-81646F884C1D}" srcOrd="5" destOrd="0" presId="urn:microsoft.com/office/officeart/2005/8/layout/default"/>
    <dgm:cxn modelId="{62544747-E223-4009-8495-AC2588B08303}" type="presParOf" srcId="{E2732F8B-BECD-4566-81F3-D250489F18C6}" destId="{992E7302-34C7-4D76-A5E4-1A6B088FD82F}" srcOrd="6" destOrd="0" presId="urn:microsoft.com/office/officeart/2005/8/layout/default"/>
    <dgm:cxn modelId="{529E487B-6583-40C1-B8A4-4BE74B18CD21}" type="presParOf" srcId="{E2732F8B-BECD-4566-81F3-D250489F18C6}" destId="{FE6913BF-F8C9-474E-A46C-7AAE5641BABD}" srcOrd="7" destOrd="0" presId="urn:microsoft.com/office/officeart/2005/8/layout/default"/>
    <dgm:cxn modelId="{7A959909-87B2-4423-AA0B-E869E183228B}" type="presParOf" srcId="{E2732F8B-BECD-4566-81F3-D250489F18C6}" destId="{576B879E-9ECE-4D01-A3F7-857C04300D2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349B4B-7DB4-47BB-A834-61C4C7B9790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CF41FE6B-A55C-43A3-BBFE-F5CB8C4E60B1}">
      <dgm:prSet phldrT="[Text]"/>
      <dgm:spPr/>
      <dgm:t>
        <a:bodyPr/>
        <a:lstStyle/>
        <a:p>
          <a:r>
            <a:rPr lang="en-AU" dirty="0" smtClean="0"/>
            <a:t>Person employed and earns income.</a:t>
          </a:r>
          <a:endParaRPr lang="en-AU" dirty="0"/>
        </a:p>
      </dgm:t>
    </dgm:pt>
    <dgm:pt modelId="{5A74D186-F17F-43D2-8072-6A3C6C35057A}" type="parTrans" cxnId="{0000EAD6-BBBA-4FAB-8B31-FC64087D3004}">
      <dgm:prSet/>
      <dgm:spPr/>
      <dgm:t>
        <a:bodyPr/>
        <a:lstStyle/>
        <a:p>
          <a:endParaRPr lang="en-AU"/>
        </a:p>
      </dgm:t>
    </dgm:pt>
    <dgm:pt modelId="{6BF80362-307C-4CA2-90C7-3F956D5DF4E6}" type="sibTrans" cxnId="{0000EAD6-BBBA-4FAB-8B31-FC64087D3004}">
      <dgm:prSet/>
      <dgm:spPr/>
      <dgm:t>
        <a:bodyPr/>
        <a:lstStyle/>
        <a:p>
          <a:endParaRPr lang="en-AU"/>
        </a:p>
      </dgm:t>
    </dgm:pt>
    <dgm:pt modelId="{772CAAC6-AFDB-479B-931D-EC8CDA90D764}">
      <dgm:prSet phldrT="[Text]"/>
      <dgm:spPr/>
      <dgm:t>
        <a:bodyPr/>
        <a:lstStyle/>
        <a:p>
          <a:r>
            <a:rPr lang="en-AU" dirty="0" smtClean="0"/>
            <a:t>Person spends income on goods and services provided by other business.</a:t>
          </a:r>
          <a:endParaRPr lang="en-AU" dirty="0"/>
        </a:p>
      </dgm:t>
    </dgm:pt>
    <dgm:pt modelId="{92E45A32-84A3-4E6A-ABBD-77A236044092}" type="parTrans" cxnId="{1C8B01ED-9E47-4F31-919B-13A605FC78A9}">
      <dgm:prSet/>
      <dgm:spPr/>
      <dgm:t>
        <a:bodyPr/>
        <a:lstStyle/>
        <a:p>
          <a:endParaRPr lang="en-AU"/>
        </a:p>
      </dgm:t>
    </dgm:pt>
    <dgm:pt modelId="{4C2919A8-4E1A-4629-AB8E-8D04479FAE90}" type="sibTrans" cxnId="{1C8B01ED-9E47-4F31-919B-13A605FC78A9}">
      <dgm:prSet/>
      <dgm:spPr/>
      <dgm:t>
        <a:bodyPr/>
        <a:lstStyle/>
        <a:p>
          <a:endParaRPr lang="en-AU"/>
        </a:p>
      </dgm:t>
    </dgm:pt>
    <dgm:pt modelId="{7FC49BAE-A037-49CF-84B3-D70FA376D60A}">
      <dgm:prSet phldrT="[Text]"/>
      <dgm:spPr/>
      <dgm:t>
        <a:bodyPr/>
        <a:lstStyle/>
        <a:p>
          <a:r>
            <a:rPr lang="en-AU" dirty="0" smtClean="0"/>
            <a:t>Business providing goods and services employ more people to keep up with demand, meaning more people earn income.</a:t>
          </a:r>
          <a:endParaRPr lang="en-AU" dirty="0"/>
        </a:p>
      </dgm:t>
    </dgm:pt>
    <dgm:pt modelId="{9A95A3EE-FB35-423E-A316-60AB717535F4}" type="parTrans" cxnId="{304C5C00-4C50-472B-9EA0-BB87F1306E7B}">
      <dgm:prSet/>
      <dgm:spPr/>
      <dgm:t>
        <a:bodyPr/>
        <a:lstStyle/>
        <a:p>
          <a:endParaRPr lang="en-AU"/>
        </a:p>
      </dgm:t>
    </dgm:pt>
    <dgm:pt modelId="{41FF9C74-441E-4F4B-8266-4775B30D0885}" type="sibTrans" cxnId="{304C5C00-4C50-472B-9EA0-BB87F1306E7B}">
      <dgm:prSet/>
      <dgm:spPr/>
      <dgm:t>
        <a:bodyPr/>
        <a:lstStyle/>
        <a:p>
          <a:endParaRPr lang="en-AU"/>
        </a:p>
      </dgm:t>
    </dgm:pt>
    <dgm:pt modelId="{B38D86DD-13CA-4D72-A26F-FDA1CC4B4F3D}" type="pres">
      <dgm:prSet presAssocID="{2C349B4B-7DB4-47BB-A834-61C4C7B9790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9FB6F52E-BA33-4B7D-B7CE-31301FF7B386}" type="pres">
      <dgm:prSet presAssocID="{2C349B4B-7DB4-47BB-A834-61C4C7B97908}" presName="dummyMaxCanvas" presStyleCnt="0">
        <dgm:presLayoutVars/>
      </dgm:prSet>
      <dgm:spPr/>
    </dgm:pt>
    <dgm:pt modelId="{AB169AF4-316B-4DD1-97A9-CFD6532CD08C}" type="pres">
      <dgm:prSet presAssocID="{2C349B4B-7DB4-47BB-A834-61C4C7B9790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CD8350D-3CE9-4D91-B632-6B66DA24087D}" type="pres">
      <dgm:prSet presAssocID="{2C349B4B-7DB4-47BB-A834-61C4C7B9790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9ECE232-D51C-4D63-9C3E-7DB8BFE318A9}" type="pres">
      <dgm:prSet presAssocID="{2C349B4B-7DB4-47BB-A834-61C4C7B9790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9A6D2BE-4324-4FE6-91BF-5E7D4421E657}" type="pres">
      <dgm:prSet presAssocID="{2C349B4B-7DB4-47BB-A834-61C4C7B9790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CC1D0B0-7961-46FA-B028-1D84ACF22CBC}" type="pres">
      <dgm:prSet presAssocID="{2C349B4B-7DB4-47BB-A834-61C4C7B9790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A8AB947-2AA6-4309-B1CE-47C4D57C31CE}" type="pres">
      <dgm:prSet presAssocID="{2C349B4B-7DB4-47BB-A834-61C4C7B9790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408413F-44D9-48AD-A2B1-0F2C604FC043}" type="pres">
      <dgm:prSet presAssocID="{2C349B4B-7DB4-47BB-A834-61C4C7B9790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12C758E-7444-4A88-84EB-F879D63D12F1}" type="pres">
      <dgm:prSet presAssocID="{2C349B4B-7DB4-47BB-A834-61C4C7B9790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A1F25D5-5DE7-4582-AA34-2E780B8E38BB}" type="presOf" srcId="{772CAAC6-AFDB-479B-931D-EC8CDA90D764}" destId="{0CD8350D-3CE9-4D91-B632-6B66DA24087D}" srcOrd="0" destOrd="0" presId="urn:microsoft.com/office/officeart/2005/8/layout/vProcess5"/>
    <dgm:cxn modelId="{304C5C00-4C50-472B-9EA0-BB87F1306E7B}" srcId="{2C349B4B-7DB4-47BB-A834-61C4C7B97908}" destId="{7FC49BAE-A037-49CF-84B3-D70FA376D60A}" srcOrd="2" destOrd="0" parTransId="{9A95A3EE-FB35-423E-A316-60AB717535F4}" sibTransId="{41FF9C74-441E-4F4B-8266-4775B30D0885}"/>
    <dgm:cxn modelId="{94CF0FDC-8D2D-434A-89E8-526750630105}" type="presOf" srcId="{CF41FE6B-A55C-43A3-BBFE-F5CB8C4E60B1}" destId="{AB169AF4-316B-4DD1-97A9-CFD6532CD08C}" srcOrd="0" destOrd="0" presId="urn:microsoft.com/office/officeart/2005/8/layout/vProcess5"/>
    <dgm:cxn modelId="{F37D12E2-4ED9-401F-B1FB-B3D96D0FA318}" type="presOf" srcId="{7FC49BAE-A037-49CF-84B3-D70FA376D60A}" destId="{D12C758E-7444-4A88-84EB-F879D63D12F1}" srcOrd="1" destOrd="0" presId="urn:microsoft.com/office/officeart/2005/8/layout/vProcess5"/>
    <dgm:cxn modelId="{D7170A2A-322A-42E2-A905-8DEC92365E69}" type="presOf" srcId="{2C349B4B-7DB4-47BB-A834-61C4C7B97908}" destId="{B38D86DD-13CA-4D72-A26F-FDA1CC4B4F3D}" srcOrd="0" destOrd="0" presId="urn:microsoft.com/office/officeart/2005/8/layout/vProcess5"/>
    <dgm:cxn modelId="{0B5E684B-AECD-41F9-A359-EF44B80E13FB}" type="presOf" srcId="{6BF80362-307C-4CA2-90C7-3F956D5DF4E6}" destId="{E9A6D2BE-4324-4FE6-91BF-5E7D4421E657}" srcOrd="0" destOrd="0" presId="urn:microsoft.com/office/officeart/2005/8/layout/vProcess5"/>
    <dgm:cxn modelId="{FCB41B71-B70F-4DD5-835A-C43620951B3C}" type="presOf" srcId="{CF41FE6B-A55C-43A3-BBFE-F5CB8C4E60B1}" destId="{4A8AB947-2AA6-4309-B1CE-47C4D57C31CE}" srcOrd="1" destOrd="0" presId="urn:microsoft.com/office/officeart/2005/8/layout/vProcess5"/>
    <dgm:cxn modelId="{1C8B01ED-9E47-4F31-919B-13A605FC78A9}" srcId="{2C349B4B-7DB4-47BB-A834-61C4C7B97908}" destId="{772CAAC6-AFDB-479B-931D-EC8CDA90D764}" srcOrd="1" destOrd="0" parTransId="{92E45A32-84A3-4E6A-ABBD-77A236044092}" sibTransId="{4C2919A8-4E1A-4629-AB8E-8D04479FAE90}"/>
    <dgm:cxn modelId="{7EF37A9D-1737-4432-89F2-FE1468AAC70F}" type="presOf" srcId="{772CAAC6-AFDB-479B-931D-EC8CDA90D764}" destId="{6408413F-44D9-48AD-A2B1-0F2C604FC043}" srcOrd="1" destOrd="0" presId="urn:microsoft.com/office/officeart/2005/8/layout/vProcess5"/>
    <dgm:cxn modelId="{0000EAD6-BBBA-4FAB-8B31-FC64087D3004}" srcId="{2C349B4B-7DB4-47BB-A834-61C4C7B97908}" destId="{CF41FE6B-A55C-43A3-BBFE-F5CB8C4E60B1}" srcOrd="0" destOrd="0" parTransId="{5A74D186-F17F-43D2-8072-6A3C6C35057A}" sibTransId="{6BF80362-307C-4CA2-90C7-3F956D5DF4E6}"/>
    <dgm:cxn modelId="{D254BE27-8F16-490C-837F-31AD39C56BD2}" type="presOf" srcId="{4C2919A8-4E1A-4629-AB8E-8D04479FAE90}" destId="{CCC1D0B0-7961-46FA-B028-1D84ACF22CBC}" srcOrd="0" destOrd="0" presId="urn:microsoft.com/office/officeart/2005/8/layout/vProcess5"/>
    <dgm:cxn modelId="{3AC86DC1-E09F-4AD0-B8A6-11AF7CD8BCCF}" type="presOf" srcId="{7FC49BAE-A037-49CF-84B3-D70FA376D60A}" destId="{39ECE232-D51C-4D63-9C3E-7DB8BFE318A9}" srcOrd="0" destOrd="0" presId="urn:microsoft.com/office/officeart/2005/8/layout/vProcess5"/>
    <dgm:cxn modelId="{587ECC08-9614-460C-960A-F04155AABE10}" type="presParOf" srcId="{B38D86DD-13CA-4D72-A26F-FDA1CC4B4F3D}" destId="{9FB6F52E-BA33-4B7D-B7CE-31301FF7B386}" srcOrd="0" destOrd="0" presId="urn:microsoft.com/office/officeart/2005/8/layout/vProcess5"/>
    <dgm:cxn modelId="{67DDCD23-3868-4EC0-969D-493E410DD1F3}" type="presParOf" srcId="{B38D86DD-13CA-4D72-A26F-FDA1CC4B4F3D}" destId="{AB169AF4-316B-4DD1-97A9-CFD6532CD08C}" srcOrd="1" destOrd="0" presId="urn:microsoft.com/office/officeart/2005/8/layout/vProcess5"/>
    <dgm:cxn modelId="{F7337121-9222-4C4A-848F-2B2A8AF94A6F}" type="presParOf" srcId="{B38D86DD-13CA-4D72-A26F-FDA1CC4B4F3D}" destId="{0CD8350D-3CE9-4D91-B632-6B66DA24087D}" srcOrd="2" destOrd="0" presId="urn:microsoft.com/office/officeart/2005/8/layout/vProcess5"/>
    <dgm:cxn modelId="{DB22FF4B-C40B-4281-87F9-8BAB9C0E8DBA}" type="presParOf" srcId="{B38D86DD-13CA-4D72-A26F-FDA1CC4B4F3D}" destId="{39ECE232-D51C-4D63-9C3E-7DB8BFE318A9}" srcOrd="3" destOrd="0" presId="urn:microsoft.com/office/officeart/2005/8/layout/vProcess5"/>
    <dgm:cxn modelId="{65BE3B15-2E35-4E0C-98FB-5E8639EE2B6C}" type="presParOf" srcId="{B38D86DD-13CA-4D72-A26F-FDA1CC4B4F3D}" destId="{E9A6D2BE-4324-4FE6-91BF-5E7D4421E657}" srcOrd="4" destOrd="0" presId="urn:microsoft.com/office/officeart/2005/8/layout/vProcess5"/>
    <dgm:cxn modelId="{C360001A-2207-4258-A45F-D7FDAAB90B3E}" type="presParOf" srcId="{B38D86DD-13CA-4D72-A26F-FDA1CC4B4F3D}" destId="{CCC1D0B0-7961-46FA-B028-1D84ACF22CBC}" srcOrd="5" destOrd="0" presId="urn:microsoft.com/office/officeart/2005/8/layout/vProcess5"/>
    <dgm:cxn modelId="{81B51C9D-6116-42BA-97BF-160010C3D24B}" type="presParOf" srcId="{B38D86DD-13CA-4D72-A26F-FDA1CC4B4F3D}" destId="{4A8AB947-2AA6-4309-B1CE-47C4D57C31CE}" srcOrd="6" destOrd="0" presId="urn:microsoft.com/office/officeart/2005/8/layout/vProcess5"/>
    <dgm:cxn modelId="{A89E6CD0-D622-4D3B-B842-75F1EBDEF952}" type="presParOf" srcId="{B38D86DD-13CA-4D72-A26F-FDA1CC4B4F3D}" destId="{6408413F-44D9-48AD-A2B1-0F2C604FC043}" srcOrd="7" destOrd="0" presId="urn:microsoft.com/office/officeart/2005/8/layout/vProcess5"/>
    <dgm:cxn modelId="{9A99F1B7-F66F-4D65-A409-5C36422A640C}" type="presParOf" srcId="{B38D86DD-13CA-4D72-A26F-FDA1CC4B4F3D}" destId="{D12C758E-7444-4A88-84EB-F879D63D12F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3020B3-5EFB-4003-8E17-27FE51F63B5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72C9301-97E7-4D01-83CF-DF218E1A17DE}">
      <dgm:prSet phldrT="[Text]"/>
      <dgm:spPr/>
      <dgm:t>
        <a:bodyPr/>
        <a:lstStyle/>
        <a:p>
          <a:r>
            <a:rPr lang="en-AU" dirty="0" smtClean="0"/>
            <a:t>Negative Contributions</a:t>
          </a:r>
          <a:endParaRPr lang="en-AU" dirty="0"/>
        </a:p>
      </dgm:t>
    </dgm:pt>
    <dgm:pt modelId="{8CBB116C-7BAD-4FE9-90AE-E07976ECEB99}" type="parTrans" cxnId="{DB2B920E-EF3F-486D-95F0-48BA6E0C8374}">
      <dgm:prSet/>
      <dgm:spPr/>
      <dgm:t>
        <a:bodyPr/>
        <a:lstStyle/>
        <a:p>
          <a:endParaRPr lang="en-AU"/>
        </a:p>
      </dgm:t>
    </dgm:pt>
    <dgm:pt modelId="{0204394D-AD8F-4CDB-868F-3A8695D6987A}" type="sibTrans" cxnId="{DB2B920E-EF3F-486D-95F0-48BA6E0C8374}">
      <dgm:prSet/>
      <dgm:spPr/>
      <dgm:t>
        <a:bodyPr/>
        <a:lstStyle/>
        <a:p>
          <a:endParaRPr lang="en-AU"/>
        </a:p>
      </dgm:t>
    </dgm:pt>
    <dgm:pt modelId="{073B90C1-312E-4903-B5D6-81E2B0BDB525}">
      <dgm:prSet phldrT="[Text]"/>
      <dgm:spPr/>
      <dgm:t>
        <a:bodyPr/>
        <a:lstStyle/>
        <a:p>
          <a:r>
            <a:rPr lang="en-AU" dirty="0" smtClean="0"/>
            <a:t>Downsizing</a:t>
          </a:r>
          <a:endParaRPr lang="en-AU" dirty="0"/>
        </a:p>
      </dgm:t>
    </dgm:pt>
    <dgm:pt modelId="{0E94B5CC-8F6D-433B-8458-BEE1D58DED20}" type="parTrans" cxnId="{F592B71A-43A7-455C-A662-6FEDF9907F25}">
      <dgm:prSet/>
      <dgm:spPr/>
      <dgm:t>
        <a:bodyPr/>
        <a:lstStyle/>
        <a:p>
          <a:endParaRPr lang="en-AU"/>
        </a:p>
      </dgm:t>
    </dgm:pt>
    <dgm:pt modelId="{4AB9F3A6-12C2-472D-9234-87526DC4BC40}" type="sibTrans" cxnId="{F592B71A-43A7-455C-A662-6FEDF9907F25}">
      <dgm:prSet/>
      <dgm:spPr/>
      <dgm:t>
        <a:bodyPr/>
        <a:lstStyle/>
        <a:p>
          <a:endParaRPr lang="en-AU"/>
        </a:p>
      </dgm:t>
    </dgm:pt>
    <dgm:pt modelId="{A2310DE3-E1E1-4FDD-9FF4-DFC73619F817}">
      <dgm:prSet phldrT="[Text]"/>
      <dgm:spPr/>
      <dgm:t>
        <a:bodyPr/>
        <a:lstStyle/>
        <a:p>
          <a:r>
            <a:rPr lang="en-AU" dirty="0" smtClean="0"/>
            <a:t>Outsourcing</a:t>
          </a:r>
          <a:endParaRPr lang="en-AU" dirty="0"/>
        </a:p>
      </dgm:t>
    </dgm:pt>
    <dgm:pt modelId="{15D2EBA6-7797-4B7A-96E7-6FA2E24BC67E}" type="parTrans" cxnId="{2BFE4325-4B6E-4A8C-BD75-DD9F5AD16828}">
      <dgm:prSet/>
      <dgm:spPr/>
      <dgm:t>
        <a:bodyPr/>
        <a:lstStyle/>
        <a:p>
          <a:endParaRPr lang="en-AU"/>
        </a:p>
      </dgm:t>
    </dgm:pt>
    <dgm:pt modelId="{910D3985-5801-43F1-BD4A-17A154856F2E}" type="sibTrans" cxnId="{2BFE4325-4B6E-4A8C-BD75-DD9F5AD16828}">
      <dgm:prSet/>
      <dgm:spPr/>
      <dgm:t>
        <a:bodyPr/>
        <a:lstStyle/>
        <a:p>
          <a:endParaRPr lang="en-AU"/>
        </a:p>
      </dgm:t>
    </dgm:pt>
    <dgm:pt modelId="{5028699E-E519-49D5-9D25-11E3DD154291}">
      <dgm:prSet phldrT="[Text]"/>
      <dgm:spPr/>
      <dgm:t>
        <a:bodyPr/>
        <a:lstStyle/>
        <a:p>
          <a:r>
            <a:rPr lang="en-AU" dirty="0" smtClean="0"/>
            <a:t>Environmental Damage</a:t>
          </a:r>
          <a:endParaRPr lang="en-AU" dirty="0"/>
        </a:p>
      </dgm:t>
    </dgm:pt>
    <dgm:pt modelId="{05D01A36-30E6-4EC2-8057-6A7298A289FF}" type="parTrans" cxnId="{D0DF30A1-F906-41C4-8382-B43CCFC863A4}">
      <dgm:prSet/>
      <dgm:spPr/>
      <dgm:t>
        <a:bodyPr/>
        <a:lstStyle/>
        <a:p>
          <a:endParaRPr lang="en-AU"/>
        </a:p>
      </dgm:t>
    </dgm:pt>
    <dgm:pt modelId="{0A61EF35-BB48-4584-A825-138160393AC3}" type="sibTrans" cxnId="{D0DF30A1-F906-41C4-8382-B43CCFC863A4}">
      <dgm:prSet/>
      <dgm:spPr/>
      <dgm:t>
        <a:bodyPr/>
        <a:lstStyle/>
        <a:p>
          <a:endParaRPr lang="en-AU"/>
        </a:p>
      </dgm:t>
    </dgm:pt>
    <dgm:pt modelId="{8BAA3FED-D563-4AD1-9F3B-053B4DB398E2}" type="pres">
      <dgm:prSet presAssocID="{833020B3-5EFB-4003-8E17-27FE51F63B5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C984494F-9853-4BBC-9E11-B0B3C468CEE3}" type="pres">
      <dgm:prSet presAssocID="{072C9301-97E7-4D01-83CF-DF218E1A17DE}" presName="centerShape" presStyleLbl="node0" presStyleIdx="0" presStyleCnt="1" custLinFactNeighborY="1321"/>
      <dgm:spPr/>
      <dgm:t>
        <a:bodyPr/>
        <a:lstStyle/>
        <a:p>
          <a:endParaRPr lang="en-AU"/>
        </a:p>
      </dgm:t>
    </dgm:pt>
    <dgm:pt modelId="{865EF185-6638-459E-B09D-E1FF4DAE35DA}" type="pres">
      <dgm:prSet presAssocID="{0E94B5CC-8F6D-433B-8458-BEE1D58DED20}" presName="parTrans" presStyleLbl="bgSibTrans2D1" presStyleIdx="0" presStyleCnt="3"/>
      <dgm:spPr/>
      <dgm:t>
        <a:bodyPr/>
        <a:lstStyle/>
        <a:p>
          <a:endParaRPr lang="en-AU"/>
        </a:p>
      </dgm:t>
    </dgm:pt>
    <dgm:pt modelId="{BEDCFACA-A1A7-486B-B087-83D6F16982FB}" type="pres">
      <dgm:prSet presAssocID="{073B90C1-312E-4903-B5D6-81E2B0BDB525}" presName="node" presStyleLbl="node1" presStyleIdx="0" presStyleCnt="3" custRadScaleRad="112546" custRadScaleInc="-6835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171A6EE-4066-4BA1-8563-9AF266A2988F}" type="pres">
      <dgm:prSet presAssocID="{15D2EBA6-7797-4B7A-96E7-6FA2E24BC67E}" presName="parTrans" presStyleLbl="bgSibTrans2D1" presStyleIdx="1" presStyleCnt="3" custLinFactNeighborY="1806" custRadScaleRad="209567" custRadScaleInc="-2147483648"/>
      <dgm:spPr/>
      <dgm:t>
        <a:bodyPr/>
        <a:lstStyle/>
        <a:p>
          <a:endParaRPr lang="en-AU"/>
        </a:p>
      </dgm:t>
    </dgm:pt>
    <dgm:pt modelId="{92F034B2-563F-4E10-841B-D179DCBD24FC}" type="pres">
      <dgm:prSet presAssocID="{A2310DE3-E1E1-4FDD-9FF4-DFC73619F817}" presName="node" presStyleLbl="node1" presStyleIdx="1" presStyleCnt="3" custRadScaleRad="102641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E33DFD8-C7FE-4ABB-A333-EF978C89D0D3}" type="pres">
      <dgm:prSet presAssocID="{05D01A36-30E6-4EC2-8057-6A7298A289FF}" presName="parTrans" presStyleLbl="bgSibTrans2D1" presStyleIdx="2" presStyleCnt="3"/>
      <dgm:spPr/>
      <dgm:t>
        <a:bodyPr/>
        <a:lstStyle/>
        <a:p>
          <a:endParaRPr lang="en-AU"/>
        </a:p>
      </dgm:t>
    </dgm:pt>
    <dgm:pt modelId="{CB714586-6608-408F-A489-B07F7EC4883A}" type="pres">
      <dgm:prSet presAssocID="{5028699E-E519-49D5-9D25-11E3DD154291}" presName="node" presStyleLbl="node1" presStyleIdx="2" presStyleCnt="3" custRadScaleRad="109949" custRadScaleInc="6859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D794943-954C-45AB-96FD-B9FCB89813D7}" type="presOf" srcId="{073B90C1-312E-4903-B5D6-81E2B0BDB525}" destId="{BEDCFACA-A1A7-486B-B087-83D6F16982FB}" srcOrd="0" destOrd="0" presId="urn:microsoft.com/office/officeart/2005/8/layout/radial4"/>
    <dgm:cxn modelId="{788542AE-23D2-45B2-ACE0-5F17CE16A0E3}" type="presOf" srcId="{072C9301-97E7-4D01-83CF-DF218E1A17DE}" destId="{C984494F-9853-4BBC-9E11-B0B3C468CEE3}" srcOrd="0" destOrd="0" presId="urn:microsoft.com/office/officeart/2005/8/layout/radial4"/>
    <dgm:cxn modelId="{824F5215-2D7C-4909-AF0E-4236F3BFB3CF}" type="presOf" srcId="{833020B3-5EFB-4003-8E17-27FE51F63B53}" destId="{8BAA3FED-D563-4AD1-9F3B-053B4DB398E2}" srcOrd="0" destOrd="0" presId="urn:microsoft.com/office/officeart/2005/8/layout/radial4"/>
    <dgm:cxn modelId="{2BFE4325-4B6E-4A8C-BD75-DD9F5AD16828}" srcId="{072C9301-97E7-4D01-83CF-DF218E1A17DE}" destId="{A2310DE3-E1E1-4FDD-9FF4-DFC73619F817}" srcOrd="1" destOrd="0" parTransId="{15D2EBA6-7797-4B7A-96E7-6FA2E24BC67E}" sibTransId="{910D3985-5801-43F1-BD4A-17A154856F2E}"/>
    <dgm:cxn modelId="{FDB2CDCC-4DC0-4B39-95B7-BC7C6F014BDF}" type="presOf" srcId="{05D01A36-30E6-4EC2-8057-6A7298A289FF}" destId="{8E33DFD8-C7FE-4ABB-A333-EF978C89D0D3}" srcOrd="0" destOrd="0" presId="urn:microsoft.com/office/officeart/2005/8/layout/radial4"/>
    <dgm:cxn modelId="{D1F723FB-AD9F-442A-820A-C3A2AE631C5D}" type="presOf" srcId="{5028699E-E519-49D5-9D25-11E3DD154291}" destId="{CB714586-6608-408F-A489-B07F7EC4883A}" srcOrd="0" destOrd="0" presId="urn:microsoft.com/office/officeart/2005/8/layout/radial4"/>
    <dgm:cxn modelId="{3003036A-E658-42D1-B569-27C9C2DCC530}" type="presOf" srcId="{0E94B5CC-8F6D-433B-8458-BEE1D58DED20}" destId="{865EF185-6638-459E-B09D-E1FF4DAE35DA}" srcOrd="0" destOrd="0" presId="urn:microsoft.com/office/officeart/2005/8/layout/radial4"/>
    <dgm:cxn modelId="{DB2B920E-EF3F-486D-95F0-48BA6E0C8374}" srcId="{833020B3-5EFB-4003-8E17-27FE51F63B53}" destId="{072C9301-97E7-4D01-83CF-DF218E1A17DE}" srcOrd="0" destOrd="0" parTransId="{8CBB116C-7BAD-4FE9-90AE-E07976ECEB99}" sibTransId="{0204394D-AD8F-4CDB-868F-3A8695D6987A}"/>
    <dgm:cxn modelId="{D0DF30A1-F906-41C4-8382-B43CCFC863A4}" srcId="{072C9301-97E7-4D01-83CF-DF218E1A17DE}" destId="{5028699E-E519-49D5-9D25-11E3DD154291}" srcOrd="2" destOrd="0" parTransId="{05D01A36-30E6-4EC2-8057-6A7298A289FF}" sibTransId="{0A61EF35-BB48-4584-A825-138160393AC3}"/>
    <dgm:cxn modelId="{90A2AB5B-A3AB-415C-83D3-D5F1F8D8311B}" type="presOf" srcId="{A2310DE3-E1E1-4FDD-9FF4-DFC73619F817}" destId="{92F034B2-563F-4E10-841B-D179DCBD24FC}" srcOrd="0" destOrd="0" presId="urn:microsoft.com/office/officeart/2005/8/layout/radial4"/>
    <dgm:cxn modelId="{F592B71A-43A7-455C-A662-6FEDF9907F25}" srcId="{072C9301-97E7-4D01-83CF-DF218E1A17DE}" destId="{073B90C1-312E-4903-B5D6-81E2B0BDB525}" srcOrd="0" destOrd="0" parTransId="{0E94B5CC-8F6D-433B-8458-BEE1D58DED20}" sibTransId="{4AB9F3A6-12C2-472D-9234-87526DC4BC40}"/>
    <dgm:cxn modelId="{4847A197-D81B-4069-98A6-3879111AFD5D}" type="presOf" srcId="{15D2EBA6-7797-4B7A-96E7-6FA2E24BC67E}" destId="{9171A6EE-4066-4BA1-8563-9AF266A2988F}" srcOrd="0" destOrd="0" presId="urn:microsoft.com/office/officeart/2005/8/layout/radial4"/>
    <dgm:cxn modelId="{B40EDC5B-DA6E-452D-903E-F25166BE7684}" type="presParOf" srcId="{8BAA3FED-D563-4AD1-9F3B-053B4DB398E2}" destId="{C984494F-9853-4BBC-9E11-B0B3C468CEE3}" srcOrd="0" destOrd="0" presId="urn:microsoft.com/office/officeart/2005/8/layout/radial4"/>
    <dgm:cxn modelId="{74EE4A8B-7465-4BFE-A44F-DA750DA5F01F}" type="presParOf" srcId="{8BAA3FED-D563-4AD1-9F3B-053B4DB398E2}" destId="{865EF185-6638-459E-B09D-E1FF4DAE35DA}" srcOrd="1" destOrd="0" presId="urn:microsoft.com/office/officeart/2005/8/layout/radial4"/>
    <dgm:cxn modelId="{69BD3D8B-B7F1-45C3-BA3D-4AFD9A03D59F}" type="presParOf" srcId="{8BAA3FED-D563-4AD1-9F3B-053B4DB398E2}" destId="{BEDCFACA-A1A7-486B-B087-83D6F16982FB}" srcOrd="2" destOrd="0" presId="urn:microsoft.com/office/officeart/2005/8/layout/radial4"/>
    <dgm:cxn modelId="{EAF94175-8C88-4843-A520-A6CCAAF474B5}" type="presParOf" srcId="{8BAA3FED-D563-4AD1-9F3B-053B4DB398E2}" destId="{9171A6EE-4066-4BA1-8563-9AF266A2988F}" srcOrd="3" destOrd="0" presId="urn:microsoft.com/office/officeart/2005/8/layout/radial4"/>
    <dgm:cxn modelId="{21B8154D-746B-4ED5-8D2E-42B9BF7F4A42}" type="presParOf" srcId="{8BAA3FED-D563-4AD1-9F3B-053B4DB398E2}" destId="{92F034B2-563F-4E10-841B-D179DCBD24FC}" srcOrd="4" destOrd="0" presId="urn:microsoft.com/office/officeart/2005/8/layout/radial4"/>
    <dgm:cxn modelId="{19252D8B-90F4-4FF1-A105-A7F351BE36B6}" type="presParOf" srcId="{8BAA3FED-D563-4AD1-9F3B-053B4DB398E2}" destId="{8E33DFD8-C7FE-4ABB-A333-EF978C89D0D3}" srcOrd="5" destOrd="0" presId="urn:microsoft.com/office/officeart/2005/8/layout/radial4"/>
    <dgm:cxn modelId="{ECD8405E-1732-4CE7-97F6-936842B6AB26}" type="presParOf" srcId="{8BAA3FED-D563-4AD1-9F3B-053B4DB398E2}" destId="{CB714586-6608-408F-A489-B07F7EC4883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75689E-71DC-40DB-B838-B919659DD6D5}">
      <dsp:nvSpPr>
        <dsp:cNvPr id="0" name=""/>
        <dsp:cNvSpPr/>
      </dsp:nvSpPr>
      <dsp:spPr>
        <a:xfrm>
          <a:off x="0" y="796924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1. Contribution to Economic Growth</a:t>
          </a:r>
          <a:endParaRPr lang="en-AU" sz="2700" kern="1200" dirty="0"/>
        </a:p>
      </dsp:txBody>
      <dsp:txXfrm>
        <a:off x="0" y="796924"/>
        <a:ext cx="2571749" cy="1543050"/>
      </dsp:txXfrm>
    </dsp:sp>
    <dsp:sp modelId="{375833C9-D4BD-4226-AF11-1BFBB268187A}">
      <dsp:nvSpPr>
        <dsp:cNvPr id="0" name=""/>
        <dsp:cNvSpPr/>
      </dsp:nvSpPr>
      <dsp:spPr>
        <a:xfrm>
          <a:off x="2828925" y="796924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2. Contribution to Employment</a:t>
          </a:r>
          <a:endParaRPr lang="en-AU" sz="2700" kern="1200" dirty="0"/>
        </a:p>
      </dsp:txBody>
      <dsp:txXfrm>
        <a:off x="2828925" y="796924"/>
        <a:ext cx="2571749" cy="1543050"/>
      </dsp:txXfrm>
    </dsp:sp>
    <dsp:sp modelId="{CF414EA3-E516-44CC-9D69-036231C02198}">
      <dsp:nvSpPr>
        <dsp:cNvPr id="0" name=""/>
        <dsp:cNvSpPr/>
      </dsp:nvSpPr>
      <dsp:spPr>
        <a:xfrm>
          <a:off x="5657849" y="796924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3. Contribution to Exports</a:t>
          </a:r>
          <a:endParaRPr lang="en-AU" sz="2700" kern="1200" dirty="0"/>
        </a:p>
      </dsp:txBody>
      <dsp:txXfrm>
        <a:off x="5657849" y="796924"/>
        <a:ext cx="2571749" cy="1543050"/>
      </dsp:txXfrm>
    </dsp:sp>
    <dsp:sp modelId="{992E7302-34C7-4D76-A5E4-1A6B088FD82F}">
      <dsp:nvSpPr>
        <dsp:cNvPr id="0" name=""/>
        <dsp:cNvSpPr/>
      </dsp:nvSpPr>
      <dsp:spPr>
        <a:xfrm>
          <a:off x="1414462" y="259714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4. Contribution to Research and Development</a:t>
          </a:r>
          <a:endParaRPr lang="en-AU" sz="2700" kern="1200" dirty="0"/>
        </a:p>
      </dsp:txBody>
      <dsp:txXfrm>
        <a:off x="1414462" y="2597149"/>
        <a:ext cx="2571749" cy="1543050"/>
      </dsp:txXfrm>
    </dsp:sp>
    <dsp:sp modelId="{576B879E-9ECE-4D01-A3F7-857C04300D26}">
      <dsp:nvSpPr>
        <dsp:cNvPr id="0" name=""/>
        <dsp:cNvSpPr/>
      </dsp:nvSpPr>
      <dsp:spPr>
        <a:xfrm>
          <a:off x="4243387" y="2597149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700" kern="1200" dirty="0" smtClean="0"/>
            <a:t>5. Contribution to Infrastructure Growth</a:t>
          </a:r>
          <a:endParaRPr lang="en-AU" sz="2700" kern="1200" dirty="0"/>
        </a:p>
      </dsp:txBody>
      <dsp:txXfrm>
        <a:off x="4243387" y="259714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169AF4-316B-4DD1-97A9-CFD6532CD08C}">
      <dsp:nvSpPr>
        <dsp:cNvPr id="0" name=""/>
        <dsp:cNvSpPr/>
      </dsp:nvSpPr>
      <dsp:spPr>
        <a:xfrm>
          <a:off x="0" y="0"/>
          <a:ext cx="6995160" cy="1481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Person employed and earns income.</a:t>
          </a:r>
          <a:endParaRPr lang="en-AU" sz="2200" kern="1200" dirty="0"/>
        </a:p>
      </dsp:txBody>
      <dsp:txXfrm>
        <a:off x="0" y="0"/>
        <a:ext cx="5483659" cy="1481137"/>
      </dsp:txXfrm>
    </dsp:sp>
    <dsp:sp modelId="{0CD8350D-3CE9-4D91-B632-6B66DA24087D}">
      <dsp:nvSpPr>
        <dsp:cNvPr id="0" name=""/>
        <dsp:cNvSpPr/>
      </dsp:nvSpPr>
      <dsp:spPr>
        <a:xfrm>
          <a:off x="617219" y="1727993"/>
          <a:ext cx="6995160" cy="1481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Person spends income on goods and services provided by other business.</a:t>
          </a:r>
          <a:endParaRPr lang="en-AU" sz="2200" kern="1200" dirty="0"/>
        </a:p>
      </dsp:txBody>
      <dsp:txXfrm>
        <a:off x="617219" y="1727993"/>
        <a:ext cx="5415200" cy="1481137"/>
      </dsp:txXfrm>
    </dsp:sp>
    <dsp:sp modelId="{39ECE232-D51C-4D63-9C3E-7DB8BFE318A9}">
      <dsp:nvSpPr>
        <dsp:cNvPr id="0" name=""/>
        <dsp:cNvSpPr/>
      </dsp:nvSpPr>
      <dsp:spPr>
        <a:xfrm>
          <a:off x="1234439" y="3455987"/>
          <a:ext cx="6995160" cy="14811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200" kern="1200" dirty="0" smtClean="0"/>
            <a:t>Business providing goods and services employ more people to keep up with demand, meaning more people earn income.</a:t>
          </a:r>
          <a:endParaRPr lang="en-AU" sz="2200" kern="1200" dirty="0"/>
        </a:p>
      </dsp:txBody>
      <dsp:txXfrm>
        <a:off x="1234439" y="3455987"/>
        <a:ext cx="5415200" cy="1481137"/>
      </dsp:txXfrm>
    </dsp:sp>
    <dsp:sp modelId="{E9A6D2BE-4324-4FE6-91BF-5E7D4421E657}">
      <dsp:nvSpPr>
        <dsp:cNvPr id="0" name=""/>
        <dsp:cNvSpPr/>
      </dsp:nvSpPr>
      <dsp:spPr>
        <a:xfrm>
          <a:off x="6032420" y="1123195"/>
          <a:ext cx="962739" cy="96273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3600" kern="1200"/>
        </a:p>
      </dsp:txBody>
      <dsp:txXfrm>
        <a:off x="6032420" y="1123195"/>
        <a:ext cx="962739" cy="962739"/>
      </dsp:txXfrm>
    </dsp:sp>
    <dsp:sp modelId="{CCC1D0B0-7961-46FA-B028-1D84ACF22CBC}">
      <dsp:nvSpPr>
        <dsp:cNvPr id="0" name=""/>
        <dsp:cNvSpPr/>
      </dsp:nvSpPr>
      <dsp:spPr>
        <a:xfrm>
          <a:off x="6649640" y="2841315"/>
          <a:ext cx="962739" cy="96273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3600" kern="1200"/>
        </a:p>
      </dsp:txBody>
      <dsp:txXfrm>
        <a:off x="6649640" y="2841315"/>
        <a:ext cx="962739" cy="96273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84494F-9853-4BBC-9E11-B0B3C468CEE3}">
      <dsp:nvSpPr>
        <dsp:cNvPr id="0" name=""/>
        <dsp:cNvSpPr/>
      </dsp:nvSpPr>
      <dsp:spPr>
        <a:xfrm>
          <a:off x="3172409" y="2487166"/>
          <a:ext cx="2084865" cy="20848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Negative Contributions</a:t>
          </a:r>
          <a:endParaRPr lang="en-AU" sz="2000" kern="1200" dirty="0"/>
        </a:p>
      </dsp:txBody>
      <dsp:txXfrm>
        <a:off x="3172409" y="2487166"/>
        <a:ext cx="2084865" cy="2084865"/>
      </dsp:txXfrm>
    </dsp:sp>
    <dsp:sp modelId="{865EF185-6638-459E-B09D-E1FF4DAE35DA}">
      <dsp:nvSpPr>
        <dsp:cNvPr id="0" name=""/>
        <dsp:cNvSpPr/>
      </dsp:nvSpPr>
      <dsp:spPr>
        <a:xfrm rot="10519738">
          <a:off x="1149653" y="3404588"/>
          <a:ext cx="1918136" cy="59418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DCFACA-A1A7-486B-B087-83D6F16982FB}">
      <dsp:nvSpPr>
        <dsp:cNvPr id="0" name=""/>
        <dsp:cNvSpPr/>
      </dsp:nvSpPr>
      <dsp:spPr>
        <a:xfrm>
          <a:off x="162527" y="2987534"/>
          <a:ext cx="1980621" cy="1584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Downsizing</a:t>
          </a:r>
          <a:endParaRPr lang="en-AU" sz="2400" kern="1200" dirty="0"/>
        </a:p>
      </dsp:txBody>
      <dsp:txXfrm>
        <a:off x="162527" y="2987534"/>
        <a:ext cx="1980621" cy="1584497"/>
      </dsp:txXfrm>
    </dsp:sp>
    <dsp:sp modelId="{9171A6EE-4066-4BA1-8563-9AF266A2988F}">
      <dsp:nvSpPr>
        <dsp:cNvPr id="0" name=""/>
        <dsp:cNvSpPr/>
      </dsp:nvSpPr>
      <dsp:spPr>
        <a:xfrm rot="16200000">
          <a:off x="3413993" y="1306735"/>
          <a:ext cx="1601697" cy="59418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034B2-563F-4E10-841B-D179DCBD24FC}">
      <dsp:nvSpPr>
        <dsp:cNvPr id="0" name=""/>
        <dsp:cNvSpPr/>
      </dsp:nvSpPr>
      <dsp:spPr>
        <a:xfrm>
          <a:off x="3224531" y="0"/>
          <a:ext cx="1980621" cy="1584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Outsourcing</a:t>
          </a:r>
          <a:endParaRPr lang="en-AU" sz="2400" kern="1200" dirty="0"/>
        </a:p>
      </dsp:txBody>
      <dsp:txXfrm>
        <a:off x="3224531" y="0"/>
        <a:ext cx="1980621" cy="1584497"/>
      </dsp:txXfrm>
    </dsp:sp>
    <dsp:sp modelId="{8E33DFD8-C7FE-4ABB-A333-EF978C89D0D3}">
      <dsp:nvSpPr>
        <dsp:cNvPr id="0" name=""/>
        <dsp:cNvSpPr/>
      </dsp:nvSpPr>
      <dsp:spPr>
        <a:xfrm rot="286927">
          <a:off x="5357770" y="3405540"/>
          <a:ext cx="1850846" cy="594186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714586-6608-408F-A489-B07F7EC4883A}">
      <dsp:nvSpPr>
        <dsp:cNvPr id="0" name=""/>
        <dsp:cNvSpPr/>
      </dsp:nvSpPr>
      <dsp:spPr>
        <a:xfrm>
          <a:off x="6215084" y="2987534"/>
          <a:ext cx="1980621" cy="15844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Environmental Damage</a:t>
          </a:r>
          <a:endParaRPr lang="en-AU" sz="2400" kern="1200" dirty="0"/>
        </a:p>
      </dsp:txBody>
      <dsp:txXfrm>
        <a:off x="6215084" y="2987534"/>
        <a:ext cx="1980621" cy="1584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804EF9F-58EF-4B96-BD15-3854184287CF}" type="datetimeFigureOut">
              <a:rPr lang="en-US" smtClean="0"/>
              <a:pPr/>
              <a:t>11/30/2010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6A74744-B883-4A36-88A4-0FE21C79E36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Economic Contributions of LSOs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Area of Study 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5. Contribution to Infrastructure Growth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Infrastructure refers to the fundamental facilities and systems serving a community such as roads, railways, communications systems, education and health facilities and water, gas and electricity supplies.</a:t>
            </a:r>
          </a:p>
          <a:p>
            <a:endParaRPr lang="en-AU" dirty="0" smtClean="0"/>
          </a:p>
          <a:p>
            <a:r>
              <a:rPr lang="en-AU" dirty="0" smtClean="0"/>
              <a:t>Most of these are provided by LSOs especially GBEs.</a:t>
            </a:r>
          </a:p>
          <a:p>
            <a:endParaRPr lang="en-AU" dirty="0" smtClean="0"/>
          </a:p>
          <a:p>
            <a:r>
              <a:rPr lang="en-AU" dirty="0" smtClean="0"/>
              <a:t>Government also plan infrastructure in consultation with LSOs to ensure that their needs are met.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6"/>
            <a:ext cx="8229600" cy="1066800"/>
          </a:xfrm>
        </p:spPr>
        <p:txBody>
          <a:bodyPr>
            <a:normAutofit/>
          </a:bodyPr>
          <a:lstStyle/>
          <a:p>
            <a:r>
              <a:rPr lang="en-AU" dirty="0" smtClean="0"/>
              <a:t>Negative Contributions to the Economy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8229600" cy="4937760"/>
          </a:xfrm>
        </p:spPr>
        <p:txBody>
          <a:bodyPr/>
          <a:lstStyle/>
          <a:p>
            <a:r>
              <a:rPr lang="en-AU" dirty="0" smtClean="0"/>
              <a:t>Criticism of LSOs is frequently heard in the community.</a:t>
            </a:r>
          </a:p>
          <a:p>
            <a:endParaRPr lang="en-AU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285720" y="1857364"/>
          <a:ext cx="8429684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Downsizing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This involves workplace staff reductions, with the elimination of jobs and positions.</a:t>
            </a:r>
          </a:p>
          <a:p>
            <a:endParaRPr lang="en-AU" dirty="0" smtClean="0"/>
          </a:p>
          <a:p>
            <a:r>
              <a:rPr lang="en-AU" dirty="0" smtClean="0"/>
              <a:t>Known by many terms including </a:t>
            </a:r>
            <a:r>
              <a:rPr lang="en-AU" i="1" dirty="0" smtClean="0"/>
              <a:t>restructuring</a:t>
            </a:r>
            <a:r>
              <a:rPr lang="en-AU" dirty="0" smtClean="0"/>
              <a:t> and </a:t>
            </a:r>
            <a:r>
              <a:rPr lang="en-AU" i="1" dirty="0" smtClean="0"/>
              <a:t>right-sizing.</a:t>
            </a:r>
          </a:p>
          <a:p>
            <a:endParaRPr lang="en-AU" dirty="0" smtClean="0"/>
          </a:p>
          <a:p>
            <a:r>
              <a:rPr lang="en-AU" dirty="0" smtClean="0"/>
              <a:t>Downsizing attempts to reduce costs and improve productivity.</a:t>
            </a:r>
          </a:p>
          <a:p>
            <a:endParaRPr lang="en-AU" dirty="0" smtClean="0"/>
          </a:p>
          <a:p>
            <a:r>
              <a:rPr lang="en-AU" dirty="0" smtClean="0"/>
              <a:t>Recent examples of companies downsizing include Pacific Brands (owners of Bonds, </a:t>
            </a:r>
            <a:r>
              <a:rPr lang="en-AU" dirty="0" err="1" smtClean="0"/>
              <a:t>Holeproof</a:t>
            </a:r>
            <a:r>
              <a:rPr lang="en-AU" dirty="0" smtClean="0"/>
              <a:t>, </a:t>
            </a:r>
            <a:r>
              <a:rPr lang="en-AU" dirty="0" err="1" smtClean="0"/>
              <a:t>Berlei</a:t>
            </a:r>
            <a:r>
              <a:rPr lang="en-AU" dirty="0" smtClean="0"/>
              <a:t>) and Ford.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Outsourcing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AU" dirty="0" smtClean="0"/>
              <a:t>Outsourcing the practice of having non-core tasks completed by another person or organisation.</a:t>
            </a:r>
          </a:p>
          <a:p>
            <a:endParaRPr lang="en-AU" dirty="0" smtClean="0"/>
          </a:p>
          <a:p>
            <a:r>
              <a:rPr lang="en-AU" dirty="0" smtClean="0"/>
              <a:t>Organisations outsource because it brings benefits such as cost savings, improvements to quality and operational expertise.</a:t>
            </a:r>
          </a:p>
          <a:p>
            <a:endParaRPr lang="en-AU" dirty="0" smtClean="0"/>
          </a:p>
          <a:p>
            <a:r>
              <a:rPr lang="en-AU" dirty="0" smtClean="0"/>
              <a:t>leads to job losses of workers who currently perform tasks or even closure of organisations which supply companies component parts.</a:t>
            </a:r>
          </a:p>
          <a:p>
            <a:endParaRPr lang="en-AU" dirty="0" smtClean="0"/>
          </a:p>
          <a:p>
            <a:r>
              <a:rPr lang="en-AU" dirty="0" smtClean="0"/>
              <a:t>Holden have been criticised for dumping local suppliers for cheaper foreign alternatives.</a:t>
            </a:r>
          </a:p>
          <a:p>
            <a:endParaRPr lang="en-AU" dirty="0" smtClean="0"/>
          </a:p>
          <a:p>
            <a:r>
              <a:rPr lang="en-AU" dirty="0" smtClean="0"/>
              <a:t>Some people as claim that some LSOs take advantage of poor working conditions in foreign countries.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Environmental Damage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Pollution and green house gas emissions are the biggest concern.</a:t>
            </a:r>
          </a:p>
          <a:p>
            <a:endParaRPr lang="en-AU" dirty="0" smtClean="0"/>
          </a:p>
          <a:p>
            <a:r>
              <a:rPr lang="en-AU" dirty="0" smtClean="0"/>
              <a:t>Environmental damage can impact economy through costs of repairing or cleaning up the damage done.</a:t>
            </a:r>
          </a:p>
          <a:p>
            <a:endParaRPr lang="en-AU" dirty="0" smtClean="0"/>
          </a:p>
          <a:p>
            <a:r>
              <a:rPr lang="en-AU" dirty="0" smtClean="0"/>
              <a:t>A recent example of environmental damage done by a LSO was the BP oil spill in the Gulf of Mexico.</a:t>
            </a:r>
          </a:p>
          <a:p>
            <a:endParaRPr lang="en-AU" dirty="0" smtClean="0"/>
          </a:p>
          <a:p>
            <a:r>
              <a:rPr lang="en-AU" dirty="0" smtClean="0"/>
              <a:t>The spill caused major issues for the environment, </a:t>
            </a:r>
            <a:r>
              <a:rPr lang="en-AU" smtClean="0"/>
              <a:t>community health, tourism</a:t>
            </a:r>
            <a:r>
              <a:rPr lang="en-AU" dirty="0" smtClean="0"/>
              <a:t>, fishing etc.</a:t>
            </a:r>
          </a:p>
          <a:p>
            <a:endParaRPr lang="en-AU" dirty="0" smtClean="0"/>
          </a:p>
          <a:p>
            <a:r>
              <a:rPr lang="en-AU" dirty="0" smtClean="0"/>
              <a:t>The spill is expected to cost BP $8 billion in damages.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Positive Contributions to the Economy</a:t>
            </a:r>
            <a:endParaRPr lang="en-A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48534"/>
            <a:ext cx="8229600" cy="40784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Positive Contributions to the Economy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1. Contribution to Economic Growth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Economic growth is measured using Gross Domestic Product (GDP) this is the monetary value of all goods and services produced in Australia in a single year.</a:t>
            </a:r>
          </a:p>
          <a:p>
            <a:endParaRPr lang="en-AU" dirty="0" smtClean="0"/>
          </a:p>
          <a:p>
            <a:r>
              <a:rPr lang="en-AU" dirty="0" smtClean="0"/>
              <a:t>LSOs contribute significantly to this by the amount of goods and services that they produce.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Economies of Scale and high levels of production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Most advantages of LSOs come from economies of scale.</a:t>
            </a:r>
          </a:p>
          <a:p>
            <a:endParaRPr lang="en-AU" dirty="0" smtClean="0"/>
          </a:p>
          <a:p>
            <a:r>
              <a:rPr lang="en-AU" dirty="0" smtClean="0"/>
              <a:t>This refers to lower costs per unit of output as a result of operating on a larger scale.</a:t>
            </a:r>
          </a:p>
          <a:p>
            <a:endParaRPr lang="en-AU" dirty="0" smtClean="0"/>
          </a:p>
          <a:p>
            <a:r>
              <a:rPr lang="en-AU" dirty="0" smtClean="0"/>
              <a:t>Economies of scale can result in:</a:t>
            </a:r>
          </a:p>
          <a:p>
            <a:pPr lvl="2"/>
            <a:r>
              <a:rPr lang="en-AU" dirty="0" smtClean="0"/>
              <a:t>Lower cost of material inputs (bulk buying), energy inputs, finance, transport, advertising.</a:t>
            </a:r>
          </a:p>
          <a:p>
            <a:pPr lvl="2"/>
            <a:r>
              <a:rPr lang="en-AU" dirty="0" smtClean="0"/>
              <a:t>Efficient production methods.</a:t>
            </a:r>
          </a:p>
          <a:p>
            <a:pPr lvl="2"/>
            <a:r>
              <a:rPr lang="en-AU" dirty="0" smtClean="0"/>
              <a:t>Improved recruitment of staff. </a:t>
            </a:r>
          </a:p>
          <a:p>
            <a:pPr lvl="2"/>
            <a:r>
              <a:rPr lang="en-AU" dirty="0" smtClean="0"/>
              <a:t>Preferential treatment by governments (possible tax relief, provision of facilities).</a:t>
            </a:r>
          </a:p>
          <a:p>
            <a:pPr lvl="2"/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Contribution to Employment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LSOs employ large numbers of people.</a:t>
            </a:r>
          </a:p>
          <a:p>
            <a:endParaRPr lang="en-AU" dirty="0" smtClean="0"/>
          </a:p>
          <a:p>
            <a:r>
              <a:rPr lang="en-AU" dirty="0" smtClean="0"/>
              <a:t>LSO’s employ approximately 33% of the private sector workforce and accounts for 2.7 million people employed.</a:t>
            </a:r>
          </a:p>
          <a:p>
            <a:endParaRPr lang="en-AU" dirty="0" smtClean="0"/>
          </a:p>
          <a:p>
            <a:r>
              <a:rPr lang="en-AU" dirty="0" smtClean="0"/>
              <a:t>Woolworths employs approximately 90,000 people.</a:t>
            </a:r>
          </a:p>
          <a:p>
            <a:endParaRPr lang="en-AU" dirty="0" smtClean="0"/>
          </a:p>
          <a:p>
            <a:r>
              <a:rPr lang="en-AU" dirty="0" smtClean="0"/>
              <a:t>The largest employer is Wesfarmers (198,960). This company includes the following businesses:</a:t>
            </a:r>
          </a:p>
          <a:p>
            <a:pPr lvl="5"/>
            <a:r>
              <a:rPr lang="en-AU" dirty="0" err="1" smtClean="0"/>
              <a:t>Bunnings</a:t>
            </a:r>
            <a:endParaRPr lang="en-AU" dirty="0" smtClean="0"/>
          </a:p>
          <a:p>
            <a:pPr lvl="5"/>
            <a:r>
              <a:rPr lang="en-AU" dirty="0" smtClean="0"/>
              <a:t>Coles</a:t>
            </a:r>
          </a:p>
          <a:p>
            <a:pPr lvl="5"/>
            <a:r>
              <a:rPr lang="en-AU" dirty="0" smtClean="0"/>
              <a:t>Target</a:t>
            </a:r>
          </a:p>
          <a:p>
            <a:pPr lvl="5"/>
            <a:r>
              <a:rPr lang="en-AU" dirty="0" smtClean="0"/>
              <a:t>Kmart</a:t>
            </a:r>
          </a:p>
          <a:p>
            <a:pPr lvl="5"/>
            <a:r>
              <a:rPr lang="en-AU" dirty="0" err="1" smtClean="0"/>
              <a:t>Officeworks</a:t>
            </a:r>
            <a:endParaRPr lang="en-AU" dirty="0" smtClean="0"/>
          </a:p>
          <a:p>
            <a:pPr lvl="5">
              <a:buNone/>
            </a:pP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Employment Flow-On Effect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3. Contribution to Exports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Many LSOs export products to overseas markets.</a:t>
            </a:r>
          </a:p>
          <a:p>
            <a:endParaRPr lang="en-AU" dirty="0" smtClean="0"/>
          </a:p>
          <a:p>
            <a:r>
              <a:rPr lang="en-AU" dirty="0" smtClean="0"/>
              <a:t>Australia traditionally a big exporter of Primary products.</a:t>
            </a:r>
          </a:p>
          <a:p>
            <a:endParaRPr lang="en-AU" dirty="0" smtClean="0"/>
          </a:p>
          <a:p>
            <a:r>
              <a:rPr lang="en-AU" dirty="0" smtClean="0"/>
              <a:t>Rio Tinto earns more than 90% of revenue from exports.</a:t>
            </a:r>
          </a:p>
          <a:p>
            <a:endParaRPr lang="en-AU" dirty="0" smtClean="0"/>
          </a:p>
          <a:p>
            <a:r>
              <a:rPr lang="en-AU" dirty="0" smtClean="0"/>
              <a:t>Exports contribute to Australia’s Balance of Payments (BOP).</a:t>
            </a:r>
          </a:p>
          <a:p>
            <a:endParaRPr lang="en-AU" dirty="0" smtClean="0"/>
          </a:p>
          <a:p>
            <a:r>
              <a:rPr lang="en-AU" dirty="0" smtClean="0"/>
              <a:t>BOP is a record of trade and financial transactions between Australia and the rest of the world.</a:t>
            </a:r>
          </a:p>
          <a:p>
            <a:endParaRPr lang="en-AU" dirty="0" smtClean="0"/>
          </a:p>
          <a:p>
            <a:r>
              <a:rPr lang="en-AU" dirty="0" smtClean="0"/>
              <a:t>Historically Australia imports more than we export.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4. Contribution to Research and Development (R&amp;D)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LSOs invest in R&amp;D to improve production and develop new and better products.</a:t>
            </a:r>
          </a:p>
          <a:p>
            <a:endParaRPr lang="en-AU" dirty="0" smtClean="0"/>
          </a:p>
          <a:p>
            <a:r>
              <a:rPr lang="en-AU" dirty="0" smtClean="0"/>
              <a:t>R&amp;D can lead to bigger benefits for society than just new products, it also leads to increasing Australia’s industrial base.</a:t>
            </a:r>
          </a:p>
          <a:p>
            <a:endParaRPr lang="en-AU" dirty="0" smtClean="0"/>
          </a:p>
          <a:p>
            <a:r>
              <a:rPr lang="en-AU" dirty="0" smtClean="0"/>
              <a:t>Many changes in ICT (particularly communications) have come about due to business investment in R&amp;D.</a:t>
            </a:r>
          </a:p>
          <a:p>
            <a:endParaRPr lang="en-AU" dirty="0" smtClean="0"/>
          </a:p>
          <a:p>
            <a:r>
              <a:rPr lang="en-AU" dirty="0" smtClean="0"/>
              <a:t>ABS estimates that in 2006/2007 financial year $12 billion dollars was spent by business in R&amp;D.</a:t>
            </a:r>
          </a:p>
          <a:p>
            <a:endParaRPr lang="en-AU" dirty="0" smtClean="0"/>
          </a:p>
          <a:p>
            <a:r>
              <a:rPr lang="en-AU" dirty="0" smtClean="0"/>
              <a:t>R&amp;D leads to:</a:t>
            </a:r>
          </a:p>
          <a:p>
            <a:pPr lvl="2"/>
            <a:r>
              <a:rPr lang="en-AU" dirty="0" smtClean="0"/>
              <a:t>Invention – development of new products</a:t>
            </a:r>
          </a:p>
          <a:p>
            <a:pPr lvl="2"/>
            <a:r>
              <a:rPr lang="en-AU" dirty="0" smtClean="0"/>
              <a:t>Innovation – the improvement of something already in existence.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952</TotalTime>
  <Words>753</Words>
  <Application>Microsoft Office PowerPoint</Application>
  <PresentationFormat>On-screen Show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Economic Contributions of LSOs</vt:lpstr>
      <vt:lpstr>Positive Contributions to the Economy</vt:lpstr>
      <vt:lpstr>Positive Contributions to the Economy</vt:lpstr>
      <vt:lpstr>1. Contribution to Economic Growth</vt:lpstr>
      <vt:lpstr>Economies of Scale and high levels of production</vt:lpstr>
      <vt:lpstr>2. Contribution to Employment</vt:lpstr>
      <vt:lpstr>Employment Flow-On Effect</vt:lpstr>
      <vt:lpstr>3. Contribution to Exports</vt:lpstr>
      <vt:lpstr>4. Contribution to Research and Development (R&amp;D)</vt:lpstr>
      <vt:lpstr>5. Contribution to Infrastructure Growth</vt:lpstr>
      <vt:lpstr>Negative Contributions to the Economy</vt:lpstr>
      <vt:lpstr>Downsizing</vt:lpstr>
      <vt:lpstr>Outsourcing</vt:lpstr>
      <vt:lpstr>Environmental Damage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31</cp:revision>
  <dcterms:created xsi:type="dcterms:W3CDTF">2010-11-28T02:23:55Z</dcterms:created>
  <dcterms:modified xsi:type="dcterms:W3CDTF">2010-11-30T11:14:28Z</dcterms:modified>
</cp:coreProperties>
</file>